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0" r:id="rId5"/>
    <p:sldId id="258" r:id="rId6"/>
    <p:sldId id="259" r:id="rId7"/>
    <p:sldId id="261"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p:cViewPr varScale="1">
        <p:scale>
          <a:sx n="64" d="100"/>
          <a:sy n="64"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B254B19B-7068-4193-87E4-1E3620CFBAF8}" type="datetimeFigureOut">
              <a:rPr lang="es-CO" smtClean="0"/>
              <a:t>27/09/2017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212160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254B19B-7068-4193-87E4-1E3620CFBAF8}" type="datetimeFigureOut">
              <a:rPr lang="es-CO" smtClean="0"/>
              <a:t>27/09/2017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24667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254B19B-7068-4193-87E4-1E3620CFBAF8}" type="datetimeFigureOut">
              <a:rPr lang="es-CO" smtClean="0"/>
              <a:t>27/09/2017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39736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254B19B-7068-4193-87E4-1E3620CFBAF8}" type="datetimeFigureOut">
              <a:rPr lang="es-CO" smtClean="0"/>
              <a:t>27/09/2017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391585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4B19B-7068-4193-87E4-1E3620CFBAF8}" type="datetimeFigureOut">
              <a:rPr lang="es-CO" smtClean="0"/>
              <a:t>27/09/2017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146015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B254B19B-7068-4193-87E4-1E3620CFBAF8}" type="datetimeFigureOut">
              <a:rPr lang="es-CO" smtClean="0"/>
              <a:t>27/09/2017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17191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B254B19B-7068-4193-87E4-1E3620CFBAF8}" type="datetimeFigureOut">
              <a:rPr lang="es-CO" smtClean="0"/>
              <a:t>27/09/2017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383764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B254B19B-7068-4193-87E4-1E3620CFBAF8}" type="datetimeFigureOut">
              <a:rPr lang="es-CO" smtClean="0"/>
              <a:t>27/09/2017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108821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4B19B-7068-4193-87E4-1E3620CFBAF8}" type="datetimeFigureOut">
              <a:rPr lang="es-CO" smtClean="0"/>
              <a:t>27/09/2017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306530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4B19B-7068-4193-87E4-1E3620CFBAF8}" type="datetimeFigureOut">
              <a:rPr lang="es-CO" smtClean="0"/>
              <a:t>27/09/2017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413988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4B19B-7068-4193-87E4-1E3620CFBAF8}" type="datetimeFigureOut">
              <a:rPr lang="es-CO" smtClean="0"/>
              <a:t>27/09/2017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6B946-65F8-4714-A172-36F3BE261308}" type="slidenum">
              <a:rPr lang="es-CO" smtClean="0"/>
              <a:t>‹#›</a:t>
            </a:fld>
            <a:endParaRPr lang="es-CO"/>
          </a:p>
        </p:txBody>
      </p:sp>
    </p:spTree>
    <p:extLst>
      <p:ext uri="{BB962C8B-B14F-4D97-AF65-F5344CB8AC3E}">
        <p14:creationId xmlns:p14="http://schemas.microsoft.com/office/powerpoint/2010/main" val="3232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4B19B-7068-4193-87E4-1E3620CFBAF8}" type="datetimeFigureOut">
              <a:rPr lang="es-CO" smtClean="0"/>
              <a:t>27/09/2017</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6B946-65F8-4714-A172-36F3BE261308}" type="slidenum">
              <a:rPr lang="es-CO" smtClean="0"/>
              <a:t>‹#›</a:t>
            </a:fld>
            <a:endParaRPr lang="es-CO"/>
          </a:p>
        </p:txBody>
      </p:sp>
    </p:spTree>
    <p:extLst>
      <p:ext uri="{BB962C8B-B14F-4D97-AF65-F5344CB8AC3E}">
        <p14:creationId xmlns:p14="http://schemas.microsoft.com/office/powerpoint/2010/main" val="356010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017" y="766971"/>
            <a:ext cx="10515600" cy="4674459"/>
          </a:xfrm>
        </p:spPr>
        <p:txBody>
          <a:bodyPr/>
          <a:lstStyle/>
          <a:p>
            <a:r>
              <a:rPr lang="en-US" dirty="0" smtClean="0">
                <a:solidFill>
                  <a:schemeClr val="tx1"/>
                </a:solidFill>
              </a:rPr>
              <a:t>This project is to practice the Spanish vowel sounds. First and second graders use the sounds at the beginning of the word. 3,4,5 use the sound in the middle or end of the word. See examples. Don’t use Spanish words. </a:t>
            </a:r>
          </a:p>
          <a:p>
            <a:r>
              <a:rPr lang="en-US" dirty="0" smtClean="0">
                <a:solidFill>
                  <a:schemeClr val="tx1"/>
                </a:solidFill>
              </a:rPr>
              <a:t>Steps:</a:t>
            </a:r>
          </a:p>
          <a:p>
            <a:pPr marL="457200" indent="-457200">
              <a:buAutoNum type="arabicPeriod"/>
            </a:pPr>
            <a:r>
              <a:rPr lang="en-US" dirty="0" smtClean="0">
                <a:solidFill>
                  <a:schemeClr val="tx1"/>
                </a:solidFill>
              </a:rPr>
              <a:t>Cut out pictures that sounds “</a:t>
            </a:r>
            <a:r>
              <a:rPr lang="en-US" dirty="0" err="1" smtClean="0">
                <a:solidFill>
                  <a:schemeClr val="tx1"/>
                </a:solidFill>
              </a:rPr>
              <a:t>aahh</a:t>
            </a:r>
            <a:r>
              <a:rPr lang="en-US" dirty="0" smtClean="0">
                <a:solidFill>
                  <a:schemeClr val="tx1"/>
                </a:solidFill>
              </a:rPr>
              <a:t>, </a:t>
            </a:r>
            <a:r>
              <a:rPr lang="en-US" dirty="0" err="1" smtClean="0">
                <a:solidFill>
                  <a:schemeClr val="tx1"/>
                </a:solidFill>
              </a:rPr>
              <a:t>ehh</a:t>
            </a:r>
            <a:r>
              <a:rPr lang="en-US" dirty="0" smtClean="0">
                <a:solidFill>
                  <a:schemeClr val="tx1"/>
                </a:solidFill>
              </a:rPr>
              <a:t>, </a:t>
            </a:r>
            <a:r>
              <a:rPr lang="en-US" dirty="0" err="1" smtClean="0">
                <a:solidFill>
                  <a:schemeClr val="tx1"/>
                </a:solidFill>
              </a:rPr>
              <a:t>ihh</a:t>
            </a:r>
            <a:r>
              <a:rPr lang="en-US" dirty="0" smtClean="0">
                <a:solidFill>
                  <a:schemeClr val="tx1"/>
                </a:solidFill>
              </a:rPr>
              <a:t>, </a:t>
            </a:r>
            <a:r>
              <a:rPr lang="en-US" dirty="0" err="1" smtClean="0">
                <a:solidFill>
                  <a:schemeClr val="tx1"/>
                </a:solidFill>
              </a:rPr>
              <a:t>ohh</a:t>
            </a:r>
            <a:r>
              <a:rPr lang="en-US" dirty="0" smtClean="0">
                <a:solidFill>
                  <a:schemeClr val="tx1"/>
                </a:solidFill>
              </a:rPr>
              <a:t>, </a:t>
            </a:r>
            <a:r>
              <a:rPr lang="en-US" dirty="0" err="1" smtClean="0">
                <a:solidFill>
                  <a:schemeClr val="tx1"/>
                </a:solidFill>
              </a:rPr>
              <a:t>uhh</a:t>
            </a:r>
            <a:r>
              <a:rPr lang="en-US" dirty="0" smtClean="0">
                <a:solidFill>
                  <a:schemeClr val="tx1"/>
                </a:solidFill>
              </a:rPr>
              <a:t>” and glue them.</a:t>
            </a:r>
          </a:p>
          <a:p>
            <a:pPr marL="457200" indent="-457200">
              <a:buAutoNum type="arabicPeriod"/>
            </a:pPr>
            <a:r>
              <a:rPr lang="en-US" dirty="0" smtClean="0">
                <a:solidFill>
                  <a:schemeClr val="tx1"/>
                </a:solidFill>
              </a:rPr>
              <a:t>Write the words. Make sure to quote the vowels</a:t>
            </a:r>
          </a:p>
          <a:p>
            <a:pPr marL="457200" indent="-457200">
              <a:buAutoNum type="arabicPeriod"/>
            </a:pPr>
            <a:r>
              <a:rPr lang="en-US" dirty="0" smtClean="0">
                <a:solidFill>
                  <a:schemeClr val="tx1"/>
                </a:solidFill>
              </a:rPr>
              <a:t>Turn in a hard copy or take a picture and email it.</a:t>
            </a:r>
          </a:p>
          <a:p>
            <a:pPr marL="457200" indent="-457200">
              <a:buAutoNum type="arabicPeriod"/>
            </a:pPr>
            <a:endParaRPr lang="es-CO" dirty="0"/>
          </a:p>
        </p:txBody>
      </p:sp>
    </p:spTree>
    <p:extLst>
      <p:ext uri="{BB962C8B-B14F-4D97-AF65-F5344CB8AC3E}">
        <p14:creationId xmlns:p14="http://schemas.microsoft.com/office/powerpoint/2010/main" val="157948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401146"/>
            <a:ext cx="9144000" cy="873862"/>
          </a:xfrm>
        </p:spPr>
        <p:txBody>
          <a:bodyPr>
            <a:normAutofit fontScale="90000"/>
          </a:bodyPr>
          <a:lstStyle/>
          <a:p>
            <a:r>
              <a:rPr lang="en-US" b="1" dirty="0" smtClean="0">
                <a:solidFill>
                  <a:srgbClr val="FF0000"/>
                </a:solidFill>
              </a:rPr>
              <a:t>Vowel sounds </a:t>
            </a:r>
            <a:endParaRPr lang="es-CO" b="1" dirty="0">
              <a:solidFill>
                <a:srgbClr val="FF0000"/>
              </a:solidFill>
            </a:endParaRPr>
          </a:p>
        </p:txBody>
      </p:sp>
      <p:sp>
        <p:nvSpPr>
          <p:cNvPr id="3" name="Subtitle 2"/>
          <p:cNvSpPr>
            <a:spLocks noGrp="1"/>
          </p:cNvSpPr>
          <p:nvPr>
            <p:ph type="subTitle" idx="1"/>
          </p:nvPr>
        </p:nvSpPr>
        <p:spPr>
          <a:xfrm>
            <a:off x="1433848" y="1275008"/>
            <a:ext cx="9144000" cy="5190186"/>
          </a:xfrm>
        </p:spPr>
        <p:txBody>
          <a:bodyPr>
            <a:noAutofit/>
          </a:bodyPr>
          <a:lstStyle/>
          <a:p>
            <a:pPr algn="l"/>
            <a:r>
              <a:rPr lang="en-US" sz="5400" b="1" dirty="0" smtClean="0"/>
              <a:t>A</a:t>
            </a:r>
            <a:r>
              <a:rPr lang="es-CO" sz="5400" b="1" dirty="0" smtClean="0"/>
              <a:t>a	</a:t>
            </a:r>
            <a:r>
              <a:rPr lang="es-CO" sz="5400" b="1" dirty="0"/>
              <a:t> </a:t>
            </a:r>
            <a:r>
              <a:rPr lang="es-CO" sz="5400" b="1" dirty="0" smtClean="0"/>
              <a:t>   </a:t>
            </a:r>
            <a:r>
              <a:rPr lang="es-CO" sz="5400" b="1" dirty="0" smtClean="0">
                <a:solidFill>
                  <a:srgbClr val="00B050"/>
                </a:solidFill>
              </a:rPr>
              <a:t>“</a:t>
            </a:r>
            <a:r>
              <a:rPr lang="es-CO" sz="5400" b="1" dirty="0" err="1" smtClean="0">
                <a:solidFill>
                  <a:srgbClr val="00B050"/>
                </a:solidFill>
              </a:rPr>
              <a:t>a”pple</a:t>
            </a:r>
            <a:r>
              <a:rPr lang="es-CO" sz="5400" b="1" dirty="0" smtClean="0">
                <a:solidFill>
                  <a:srgbClr val="00B050"/>
                </a:solidFill>
              </a:rPr>
              <a:t>.</a:t>
            </a:r>
          </a:p>
          <a:p>
            <a:pPr algn="l"/>
            <a:r>
              <a:rPr lang="en-US" sz="5400" b="1" dirty="0" err="1" smtClean="0"/>
              <a:t>Ee</a:t>
            </a:r>
            <a:r>
              <a:rPr lang="en-US" sz="5400" b="1" dirty="0" smtClean="0"/>
              <a:t>         “</a:t>
            </a:r>
            <a:r>
              <a:rPr lang="en-US" sz="5400" b="1" dirty="0" err="1" smtClean="0">
                <a:solidFill>
                  <a:srgbClr val="7030A0"/>
                </a:solidFill>
              </a:rPr>
              <a:t>e”lephant</a:t>
            </a:r>
            <a:endParaRPr lang="en-US" sz="5400" b="1" dirty="0">
              <a:solidFill>
                <a:srgbClr val="7030A0"/>
              </a:solidFill>
            </a:endParaRPr>
          </a:p>
          <a:p>
            <a:pPr algn="l"/>
            <a:r>
              <a:rPr lang="en-US" sz="5400" b="1" dirty="0" smtClean="0"/>
              <a:t>Ii           “</a:t>
            </a:r>
            <a:r>
              <a:rPr lang="en-US" sz="5400" b="1" dirty="0" err="1" smtClean="0">
                <a:solidFill>
                  <a:schemeClr val="accent5">
                    <a:lumMod val="75000"/>
                  </a:schemeClr>
                </a:solidFill>
              </a:rPr>
              <a:t>I”gloo</a:t>
            </a:r>
            <a:endParaRPr lang="en-US" sz="5400" b="1" dirty="0" smtClean="0">
              <a:solidFill>
                <a:schemeClr val="accent5">
                  <a:lumMod val="75000"/>
                </a:schemeClr>
              </a:solidFill>
            </a:endParaRPr>
          </a:p>
          <a:p>
            <a:pPr algn="l"/>
            <a:r>
              <a:rPr lang="en-US" sz="5400" b="1" dirty="0" err="1" smtClean="0"/>
              <a:t>Oo</a:t>
            </a:r>
            <a:r>
              <a:rPr lang="en-US" sz="5400" b="1" dirty="0" smtClean="0"/>
              <a:t>        “</a:t>
            </a:r>
            <a:r>
              <a:rPr lang="en-US" sz="5400" b="1" dirty="0" err="1" smtClean="0">
                <a:solidFill>
                  <a:schemeClr val="accent2"/>
                </a:solidFill>
              </a:rPr>
              <a:t>o”range</a:t>
            </a:r>
            <a:endParaRPr lang="en-US" sz="5400" b="1" dirty="0" smtClean="0">
              <a:solidFill>
                <a:schemeClr val="accent2"/>
              </a:solidFill>
            </a:endParaRPr>
          </a:p>
          <a:p>
            <a:pPr algn="l"/>
            <a:r>
              <a:rPr lang="en-US" sz="5400" b="1" dirty="0" err="1" smtClean="0"/>
              <a:t>Uu</a:t>
            </a:r>
            <a:r>
              <a:rPr lang="en-US" sz="5400" b="1" dirty="0" smtClean="0"/>
              <a:t>        “</a:t>
            </a:r>
            <a:r>
              <a:rPr lang="en-US" sz="5400" b="1" dirty="0" err="1" smtClean="0">
                <a:solidFill>
                  <a:srgbClr val="C00000"/>
                </a:solidFill>
              </a:rPr>
              <a:t>u”no</a:t>
            </a:r>
            <a:r>
              <a:rPr lang="en-US" sz="5400" b="1" dirty="0" smtClean="0">
                <a:solidFill>
                  <a:srgbClr val="C00000"/>
                </a:solidFill>
              </a:rPr>
              <a:t>.</a:t>
            </a:r>
          </a:p>
          <a:p>
            <a:pPr algn="l"/>
            <a:endParaRPr lang="en-US" sz="7000" b="1" dirty="0">
              <a:solidFill>
                <a:srgbClr val="C00000"/>
              </a:solidFill>
            </a:endParaRPr>
          </a:p>
          <a:p>
            <a:pPr algn="l"/>
            <a:endParaRPr lang="en-US" sz="7000" b="1" dirty="0" smtClean="0">
              <a:solidFill>
                <a:srgbClr val="C00000"/>
              </a:solidFill>
            </a:endParaRPr>
          </a:p>
          <a:p>
            <a:pPr algn="l"/>
            <a:endParaRPr lang="en-US" sz="7000" b="1" dirty="0">
              <a:solidFill>
                <a:srgbClr val="C00000"/>
              </a:solidFill>
            </a:endParaRPr>
          </a:p>
          <a:p>
            <a:pPr algn="l"/>
            <a:endParaRPr lang="en-US" sz="7000" b="1" dirty="0" smtClean="0">
              <a:solidFill>
                <a:srgbClr val="C00000"/>
              </a:solidFill>
            </a:endParaRPr>
          </a:p>
          <a:p>
            <a:pPr algn="l"/>
            <a:endParaRPr lang="en-US" sz="7000" b="1" dirty="0">
              <a:solidFill>
                <a:srgbClr val="C00000"/>
              </a:solidFill>
            </a:endParaRPr>
          </a:p>
          <a:p>
            <a:pPr algn="l"/>
            <a:endParaRPr lang="en-US" sz="7000" b="1" dirty="0" smtClean="0">
              <a:solidFill>
                <a:srgbClr val="C00000"/>
              </a:solidFill>
            </a:endParaRPr>
          </a:p>
        </p:txBody>
      </p:sp>
    </p:spTree>
    <p:extLst>
      <p:ext uri="{BB962C8B-B14F-4D97-AF65-F5344CB8AC3E}">
        <p14:creationId xmlns:p14="http://schemas.microsoft.com/office/powerpoint/2010/main" val="1832451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9000" y="1406052"/>
            <a:ext cx="3509162" cy="313977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881" y="2691211"/>
            <a:ext cx="2287844" cy="2230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04" y="361264"/>
            <a:ext cx="2609314" cy="27484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0584" y="231167"/>
            <a:ext cx="3360817" cy="23497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530" y="2580938"/>
            <a:ext cx="2763427" cy="3103808"/>
          </a:xfrm>
          <a:prstGeom prst="rect">
            <a:avLst/>
          </a:prstGeom>
        </p:spPr>
      </p:pic>
    </p:spTree>
    <p:extLst>
      <p:ext uri="{BB962C8B-B14F-4D97-AF65-F5344CB8AC3E}">
        <p14:creationId xmlns:p14="http://schemas.microsoft.com/office/powerpoint/2010/main" val="2148601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Nombre</a:t>
            </a:r>
            <a:r>
              <a:rPr lang="en-US" dirty="0" smtClean="0"/>
              <a:t>………………..</a:t>
            </a:r>
            <a:r>
              <a:rPr lang="en-US" dirty="0" err="1" smtClean="0"/>
              <a:t>Fecha</a:t>
            </a:r>
            <a:r>
              <a:rPr lang="en-US" dirty="0" smtClean="0"/>
              <a:t>…………….</a:t>
            </a:r>
            <a:endParaRPr lang="es-CO" dirty="0"/>
          </a:p>
        </p:txBody>
      </p:sp>
      <p:sp>
        <p:nvSpPr>
          <p:cNvPr id="3" name="Content Placeholder 2"/>
          <p:cNvSpPr>
            <a:spLocks noGrp="1"/>
          </p:cNvSpPr>
          <p:nvPr>
            <p:ph idx="1"/>
          </p:nvPr>
        </p:nvSpPr>
        <p:spPr/>
        <p:txBody>
          <a:bodyPr>
            <a:normAutofit/>
          </a:bodyPr>
          <a:lstStyle/>
          <a:p>
            <a:pPr marL="0" indent="0">
              <a:buNone/>
            </a:pPr>
            <a:r>
              <a:rPr lang="en-US" sz="4000" b="1" dirty="0" smtClean="0">
                <a:solidFill>
                  <a:schemeClr val="bg1">
                    <a:lumMod val="75000"/>
                  </a:schemeClr>
                </a:solidFill>
              </a:rPr>
              <a:t>Aa    Aa</a:t>
            </a:r>
          </a:p>
          <a:p>
            <a:pPr marL="0" indent="0">
              <a:buNone/>
            </a:pPr>
            <a:r>
              <a:rPr lang="en-US" sz="4000" b="1" dirty="0" err="1" smtClean="0">
                <a:solidFill>
                  <a:schemeClr val="bg1">
                    <a:lumMod val="75000"/>
                  </a:schemeClr>
                </a:solidFill>
              </a:rPr>
              <a:t>Ee</a:t>
            </a:r>
            <a:r>
              <a:rPr lang="en-US" sz="4000" b="1" dirty="0" smtClean="0">
                <a:solidFill>
                  <a:schemeClr val="bg1">
                    <a:lumMod val="75000"/>
                  </a:schemeClr>
                </a:solidFill>
              </a:rPr>
              <a:t>    </a:t>
            </a:r>
            <a:r>
              <a:rPr lang="en-US" sz="4000" b="1" dirty="0" err="1" smtClean="0">
                <a:solidFill>
                  <a:schemeClr val="bg1">
                    <a:lumMod val="75000"/>
                  </a:schemeClr>
                </a:solidFill>
              </a:rPr>
              <a:t>Ee</a:t>
            </a:r>
            <a:endParaRPr lang="en-US" sz="4000" b="1" dirty="0" smtClean="0">
              <a:solidFill>
                <a:schemeClr val="bg1">
                  <a:lumMod val="75000"/>
                </a:schemeClr>
              </a:solidFill>
            </a:endParaRPr>
          </a:p>
          <a:p>
            <a:pPr marL="0" indent="0">
              <a:buNone/>
            </a:pPr>
            <a:r>
              <a:rPr lang="en-US" sz="4000" b="1" dirty="0" smtClean="0">
                <a:solidFill>
                  <a:schemeClr val="bg1">
                    <a:lumMod val="75000"/>
                  </a:schemeClr>
                </a:solidFill>
              </a:rPr>
              <a:t>Ii      Ii</a:t>
            </a:r>
          </a:p>
          <a:p>
            <a:pPr marL="0" indent="0">
              <a:buNone/>
            </a:pPr>
            <a:r>
              <a:rPr lang="en-US" sz="4000" b="1" dirty="0" err="1" smtClean="0">
                <a:solidFill>
                  <a:schemeClr val="bg1">
                    <a:lumMod val="75000"/>
                  </a:schemeClr>
                </a:solidFill>
              </a:rPr>
              <a:t>Oo</a:t>
            </a:r>
            <a:r>
              <a:rPr lang="en-US" sz="4000" b="1" dirty="0" smtClean="0">
                <a:solidFill>
                  <a:schemeClr val="bg1">
                    <a:lumMod val="75000"/>
                  </a:schemeClr>
                </a:solidFill>
              </a:rPr>
              <a:t>   </a:t>
            </a:r>
            <a:r>
              <a:rPr lang="en-US" sz="4000" b="1" dirty="0" err="1" smtClean="0">
                <a:solidFill>
                  <a:schemeClr val="bg1">
                    <a:lumMod val="75000"/>
                  </a:schemeClr>
                </a:solidFill>
              </a:rPr>
              <a:t>Oo</a:t>
            </a:r>
            <a:endParaRPr lang="en-US" sz="4000" b="1" dirty="0" smtClean="0">
              <a:solidFill>
                <a:schemeClr val="bg1">
                  <a:lumMod val="75000"/>
                </a:schemeClr>
              </a:solidFill>
            </a:endParaRPr>
          </a:p>
          <a:p>
            <a:pPr marL="0" indent="0">
              <a:buNone/>
            </a:pPr>
            <a:r>
              <a:rPr lang="en-US" sz="4000" b="1" dirty="0" err="1" smtClean="0">
                <a:solidFill>
                  <a:schemeClr val="bg1">
                    <a:lumMod val="75000"/>
                  </a:schemeClr>
                </a:solidFill>
              </a:rPr>
              <a:t>Uu</a:t>
            </a:r>
            <a:r>
              <a:rPr lang="en-US" sz="4000" b="1" dirty="0" smtClean="0">
                <a:solidFill>
                  <a:schemeClr val="bg1">
                    <a:lumMod val="75000"/>
                  </a:schemeClr>
                </a:solidFill>
              </a:rPr>
              <a:t>    </a:t>
            </a:r>
            <a:r>
              <a:rPr lang="en-US" sz="4000" b="1" dirty="0" err="1" smtClean="0">
                <a:solidFill>
                  <a:schemeClr val="bg1">
                    <a:lumMod val="75000"/>
                  </a:schemeClr>
                </a:solidFill>
              </a:rPr>
              <a:t>Uu</a:t>
            </a:r>
            <a:endParaRPr lang="es-CO" sz="4000" b="1" dirty="0">
              <a:solidFill>
                <a:schemeClr val="bg1">
                  <a:lumMod val="75000"/>
                </a:schemeClr>
              </a:solidFill>
            </a:endParaRPr>
          </a:p>
        </p:txBody>
      </p:sp>
    </p:spTree>
    <p:extLst>
      <p:ext uri="{BB962C8B-B14F-4D97-AF65-F5344CB8AC3E}">
        <p14:creationId xmlns:p14="http://schemas.microsoft.com/office/powerpoint/2010/main" val="163618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Vowel Sounds</a:t>
            </a:r>
            <a:endParaRPr lang="es-CO" b="1" dirty="0">
              <a:solidFill>
                <a:srgbClr val="FF0000"/>
              </a:solidFill>
            </a:endParaRPr>
          </a:p>
        </p:txBody>
      </p:sp>
      <p:sp>
        <p:nvSpPr>
          <p:cNvPr id="3" name="Content Placeholder 2"/>
          <p:cNvSpPr>
            <a:spLocks noGrp="1"/>
          </p:cNvSpPr>
          <p:nvPr>
            <p:ph idx="1"/>
          </p:nvPr>
        </p:nvSpPr>
        <p:spPr>
          <a:xfrm>
            <a:off x="838200" y="1838504"/>
            <a:ext cx="10515600" cy="4351338"/>
          </a:xfrm>
        </p:spPr>
        <p:txBody>
          <a:bodyPr>
            <a:normAutofit/>
          </a:bodyPr>
          <a:lstStyle/>
          <a:p>
            <a:r>
              <a:rPr lang="en-US" sz="4800" b="1" dirty="0">
                <a:solidFill>
                  <a:srgbClr val="00B050"/>
                </a:solidFill>
              </a:rPr>
              <a:t>A</a:t>
            </a:r>
            <a:r>
              <a:rPr lang="es-CO" sz="4800" b="1" dirty="0">
                <a:solidFill>
                  <a:srgbClr val="00B050"/>
                </a:solidFill>
              </a:rPr>
              <a:t>a	   </a:t>
            </a:r>
            <a:r>
              <a:rPr lang="es-CO" sz="4800" b="1" dirty="0" smtClean="0">
                <a:solidFill>
                  <a:srgbClr val="00B050"/>
                </a:solidFill>
              </a:rPr>
              <a:t>	</a:t>
            </a:r>
            <a:r>
              <a:rPr lang="es-CO" sz="4800" b="1" dirty="0">
                <a:solidFill>
                  <a:srgbClr val="00B050"/>
                </a:solidFill>
              </a:rPr>
              <a:t>	</a:t>
            </a:r>
            <a:r>
              <a:rPr lang="es-CO" sz="4800" b="1" dirty="0" err="1" smtClean="0">
                <a:solidFill>
                  <a:srgbClr val="00B050"/>
                </a:solidFill>
              </a:rPr>
              <a:t>c“u”p</a:t>
            </a:r>
            <a:endParaRPr lang="es-CO" sz="4800" b="1" dirty="0">
              <a:solidFill>
                <a:srgbClr val="00B050"/>
              </a:solidFill>
            </a:endParaRPr>
          </a:p>
          <a:p>
            <a:r>
              <a:rPr lang="en-US" sz="4800" b="1" dirty="0" err="1">
                <a:solidFill>
                  <a:srgbClr val="7030A0"/>
                </a:solidFill>
              </a:rPr>
              <a:t>Ee</a:t>
            </a:r>
            <a:r>
              <a:rPr lang="en-US" sz="4800" b="1" dirty="0">
                <a:solidFill>
                  <a:srgbClr val="7030A0"/>
                </a:solidFill>
              </a:rPr>
              <a:t>     </a:t>
            </a:r>
            <a:r>
              <a:rPr lang="en-US" sz="4800" b="1" dirty="0" smtClean="0">
                <a:solidFill>
                  <a:srgbClr val="7030A0"/>
                </a:solidFill>
              </a:rPr>
              <a:t>  		</a:t>
            </a:r>
            <a:r>
              <a:rPr lang="en-US" sz="4800" b="1" dirty="0" err="1" smtClean="0">
                <a:solidFill>
                  <a:srgbClr val="7030A0"/>
                </a:solidFill>
              </a:rPr>
              <a:t>p“e”n</a:t>
            </a:r>
            <a:endParaRPr lang="en-US" sz="4800" b="1" dirty="0">
              <a:solidFill>
                <a:srgbClr val="7030A0"/>
              </a:solidFill>
            </a:endParaRPr>
          </a:p>
          <a:p>
            <a:r>
              <a:rPr lang="en-US" sz="4800" b="1" dirty="0">
                <a:solidFill>
                  <a:srgbClr val="C00000"/>
                </a:solidFill>
              </a:rPr>
              <a:t>Ii   </a:t>
            </a:r>
            <a:r>
              <a:rPr lang="en-US" sz="4800" b="1" dirty="0" smtClean="0">
                <a:solidFill>
                  <a:srgbClr val="C00000"/>
                </a:solidFill>
              </a:rPr>
              <a:t>	       </a:t>
            </a:r>
            <a:r>
              <a:rPr lang="en-US" sz="4800" b="1" dirty="0" err="1" smtClean="0">
                <a:solidFill>
                  <a:srgbClr val="C00000"/>
                </a:solidFill>
              </a:rPr>
              <a:t>l“ea”ve</a:t>
            </a:r>
            <a:endParaRPr lang="en-US" sz="4800" b="1" dirty="0">
              <a:solidFill>
                <a:srgbClr val="C00000"/>
              </a:solidFill>
            </a:endParaRPr>
          </a:p>
          <a:p>
            <a:r>
              <a:rPr lang="en-US" sz="4800" b="1" dirty="0" err="1">
                <a:solidFill>
                  <a:srgbClr val="0070C0"/>
                </a:solidFill>
              </a:rPr>
              <a:t>Oo</a:t>
            </a:r>
            <a:r>
              <a:rPr lang="en-US" sz="4800" b="1" dirty="0">
                <a:solidFill>
                  <a:srgbClr val="0070C0"/>
                </a:solidFill>
              </a:rPr>
              <a:t>   </a:t>
            </a:r>
            <a:r>
              <a:rPr lang="en-US" sz="4800" b="1" dirty="0" smtClean="0">
                <a:solidFill>
                  <a:srgbClr val="0070C0"/>
                </a:solidFill>
              </a:rPr>
              <a:t>	</a:t>
            </a:r>
            <a:r>
              <a:rPr lang="en-US" sz="4800" b="1" dirty="0">
                <a:solidFill>
                  <a:srgbClr val="0070C0"/>
                </a:solidFill>
              </a:rPr>
              <a:t>	</a:t>
            </a:r>
            <a:r>
              <a:rPr lang="en-US" sz="4800" b="1" dirty="0" smtClean="0">
                <a:solidFill>
                  <a:srgbClr val="0070C0"/>
                </a:solidFill>
              </a:rPr>
              <a:t>“</a:t>
            </a:r>
            <a:r>
              <a:rPr lang="en-US" sz="4800" b="1" dirty="0" err="1" smtClean="0">
                <a:solidFill>
                  <a:srgbClr val="0070C0"/>
                </a:solidFill>
              </a:rPr>
              <a:t>Au”gust</a:t>
            </a:r>
            <a:endParaRPr lang="en-US" sz="4800" b="1" dirty="0">
              <a:solidFill>
                <a:srgbClr val="0070C0"/>
              </a:solidFill>
            </a:endParaRPr>
          </a:p>
          <a:p>
            <a:r>
              <a:rPr lang="en-US" sz="4800" b="1" dirty="0" err="1">
                <a:solidFill>
                  <a:srgbClr val="FFC000"/>
                </a:solidFill>
              </a:rPr>
              <a:t>Uu</a:t>
            </a:r>
            <a:r>
              <a:rPr lang="en-US" sz="4800" b="1" dirty="0">
                <a:solidFill>
                  <a:srgbClr val="FFC000"/>
                </a:solidFill>
              </a:rPr>
              <a:t>    		</a:t>
            </a:r>
            <a:r>
              <a:rPr lang="en-US" sz="4800" b="1" dirty="0" err="1" smtClean="0">
                <a:solidFill>
                  <a:srgbClr val="FFC000"/>
                </a:solidFill>
              </a:rPr>
              <a:t>f“oo”d</a:t>
            </a:r>
            <a:r>
              <a:rPr lang="en-US" sz="4800" b="1" dirty="0" smtClean="0">
                <a:solidFill>
                  <a:srgbClr val="FFC000"/>
                </a:solidFill>
              </a:rPr>
              <a:t> </a:t>
            </a:r>
            <a:endParaRPr lang="en-US" sz="4800" b="1" dirty="0">
              <a:solidFill>
                <a:srgbClr val="FFC000"/>
              </a:solidFill>
            </a:endParaRPr>
          </a:p>
        </p:txBody>
      </p:sp>
    </p:spTree>
    <p:extLst>
      <p:ext uri="{BB962C8B-B14F-4D97-AF65-F5344CB8AC3E}">
        <p14:creationId xmlns:p14="http://schemas.microsoft.com/office/powerpoint/2010/main" val="3713522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585" y="993855"/>
            <a:ext cx="3046390" cy="23457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28" y="729257"/>
            <a:ext cx="2026968" cy="287491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654" y="3472386"/>
            <a:ext cx="2347366" cy="253998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2651" y="3682186"/>
            <a:ext cx="3424407" cy="256830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341" y="864293"/>
            <a:ext cx="2293973" cy="1505420"/>
          </a:xfrm>
          <a:prstGeom prst="rect">
            <a:avLst/>
          </a:prstGeom>
        </p:spPr>
      </p:pic>
    </p:spTree>
    <p:extLst>
      <p:ext uri="{BB962C8B-B14F-4D97-AF65-F5344CB8AC3E}">
        <p14:creationId xmlns:p14="http://schemas.microsoft.com/office/powerpoint/2010/main" val="107805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1229932"/>
            <a:ext cx="11410681" cy="1590541"/>
          </a:xfrm>
        </p:spPr>
        <p:txBody>
          <a:bodyPr>
            <a:noAutofit/>
          </a:bodyPr>
          <a:lstStyle/>
          <a:p>
            <a:r>
              <a:rPr lang="en-US" sz="6000" b="1" dirty="0" smtClean="0"/>
              <a:t/>
            </a:r>
            <a:br>
              <a:rPr lang="en-US" sz="6000" b="1" dirty="0" smtClean="0"/>
            </a:br>
            <a:r>
              <a:rPr lang="en-US" sz="6000" b="1" dirty="0" smtClean="0"/>
              <a:t>  </a:t>
            </a:r>
            <a:r>
              <a:rPr lang="en-US" sz="4800" b="1" dirty="0" smtClean="0">
                <a:solidFill>
                  <a:srgbClr val="FF0000"/>
                </a:solidFill>
              </a:rPr>
              <a:t>Aa            </a:t>
            </a:r>
            <a:r>
              <a:rPr lang="en-US" sz="4800" b="1" dirty="0" err="1" smtClean="0">
                <a:solidFill>
                  <a:srgbClr val="FF0000"/>
                </a:solidFill>
              </a:rPr>
              <a:t>Ee</a:t>
            </a:r>
            <a:r>
              <a:rPr lang="en-US" sz="4800" b="1" dirty="0" smtClean="0">
                <a:solidFill>
                  <a:srgbClr val="FF0000"/>
                </a:solidFill>
              </a:rPr>
              <a:t>            Ii              </a:t>
            </a:r>
            <a:r>
              <a:rPr lang="en-US" sz="4800" b="1" dirty="0" err="1" smtClean="0">
                <a:solidFill>
                  <a:srgbClr val="FF0000"/>
                </a:solidFill>
              </a:rPr>
              <a:t>Oo</a:t>
            </a:r>
            <a:r>
              <a:rPr lang="en-US" sz="4800" b="1" dirty="0" smtClean="0">
                <a:solidFill>
                  <a:srgbClr val="FF0000"/>
                </a:solidFill>
              </a:rPr>
              <a:t>               </a:t>
            </a:r>
            <a:r>
              <a:rPr lang="en-US" sz="4800" b="1" dirty="0" err="1" smtClean="0">
                <a:solidFill>
                  <a:srgbClr val="FF0000"/>
                </a:solidFill>
              </a:rPr>
              <a:t>Uu</a:t>
            </a:r>
            <a:r>
              <a:rPr lang="en-US" sz="1000" b="1" dirty="0" smtClean="0">
                <a:solidFill>
                  <a:srgbClr val="FF0000"/>
                </a:solidFill>
              </a:rPr>
              <a:t/>
            </a:r>
            <a:br>
              <a:rPr lang="en-US" sz="1000" b="1" dirty="0" smtClean="0">
                <a:solidFill>
                  <a:srgbClr val="FF0000"/>
                </a:solidFill>
              </a:rPr>
            </a:br>
            <a:r>
              <a:rPr lang="en-US" sz="1000" b="1" dirty="0" smtClean="0"/>
              <a:t/>
            </a:r>
            <a:br>
              <a:rPr lang="en-US" sz="1000" b="1" dirty="0" smtClean="0"/>
            </a:br>
            <a:r>
              <a:rPr lang="en-US" sz="4800" b="1" dirty="0" err="1" smtClean="0"/>
              <a:t>C”</a:t>
            </a:r>
            <a:r>
              <a:rPr lang="en-US" sz="4800" b="1" dirty="0" err="1" smtClean="0">
                <a:solidFill>
                  <a:srgbClr val="FF0000"/>
                </a:solidFill>
              </a:rPr>
              <a:t>u</a:t>
            </a:r>
            <a:r>
              <a:rPr lang="en-US" sz="4800" b="1" dirty="0" err="1" smtClean="0"/>
              <a:t>”p</a:t>
            </a:r>
            <a:r>
              <a:rPr lang="en-US" sz="4800" b="1" dirty="0" smtClean="0"/>
              <a:t>      </a:t>
            </a:r>
            <a:r>
              <a:rPr lang="en-US" sz="4800" b="1" dirty="0" err="1" smtClean="0"/>
              <a:t>p”</a:t>
            </a:r>
            <a:r>
              <a:rPr lang="en-US" sz="4800" b="1" dirty="0" err="1">
                <a:solidFill>
                  <a:srgbClr val="FF0000"/>
                </a:solidFill>
              </a:rPr>
              <a:t>e</a:t>
            </a:r>
            <a:r>
              <a:rPr lang="en-US" sz="4800" b="1" dirty="0" err="1" smtClean="0"/>
              <a:t>”n</a:t>
            </a:r>
            <a:r>
              <a:rPr lang="en-US" sz="4800" b="1" dirty="0" smtClean="0"/>
              <a:t>      </a:t>
            </a:r>
            <a:r>
              <a:rPr lang="en-US" sz="4800" b="1" dirty="0" err="1" smtClean="0"/>
              <a:t>l”</a:t>
            </a:r>
            <a:r>
              <a:rPr lang="en-US" sz="4800" b="1" dirty="0" err="1">
                <a:solidFill>
                  <a:srgbClr val="FF0000"/>
                </a:solidFill>
              </a:rPr>
              <a:t>ea</a:t>
            </a:r>
            <a:r>
              <a:rPr lang="en-US" sz="4800" b="1" dirty="0" err="1" smtClean="0"/>
              <a:t>”ve</a:t>
            </a:r>
            <a:r>
              <a:rPr lang="en-US" sz="4800" b="1" dirty="0" smtClean="0"/>
              <a:t>     “</a:t>
            </a:r>
            <a:r>
              <a:rPr lang="en-US" sz="4800" b="1" dirty="0" err="1">
                <a:solidFill>
                  <a:srgbClr val="FF0000"/>
                </a:solidFill>
              </a:rPr>
              <a:t>Au</a:t>
            </a:r>
            <a:r>
              <a:rPr lang="en-US" sz="4800" b="1" dirty="0" err="1" smtClean="0"/>
              <a:t>”gust</a:t>
            </a:r>
            <a:r>
              <a:rPr lang="en-US" sz="4800" b="1" dirty="0" smtClean="0"/>
              <a:t>    </a:t>
            </a:r>
            <a:r>
              <a:rPr lang="en-US" sz="4800" b="1" dirty="0" err="1" smtClean="0"/>
              <a:t>f”</a:t>
            </a:r>
            <a:r>
              <a:rPr lang="en-US" sz="4800" b="1" dirty="0" err="1">
                <a:solidFill>
                  <a:srgbClr val="FF0000"/>
                </a:solidFill>
              </a:rPr>
              <a:t>oo</a:t>
            </a:r>
            <a:r>
              <a:rPr lang="en-US" sz="4800" b="1" dirty="0" err="1" smtClean="0"/>
              <a:t>”d</a:t>
            </a:r>
            <a:endParaRPr lang="es-CO" sz="4800" b="1" dirty="0"/>
          </a:p>
        </p:txBody>
      </p:sp>
    </p:spTree>
    <p:extLst>
      <p:ext uri="{BB962C8B-B14F-4D97-AF65-F5344CB8AC3E}">
        <p14:creationId xmlns:p14="http://schemas.microsoft.com/office/powerpoint/2010/main" val="4154461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113</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Vowel sounds </vt:lpstr>
      <vt:lpstr>PowerPoint Presentation</vt:lpstr>
      <vt:lpstr>Nombre………………..Fecha…………….</vt:lpstr>
      <vt:lpstr>                  Vowel Sounds</vt:lpstr>
      <vt:lpstr>PowerPoint Presentation</vt:lpstr>
      <vt:lpstr>   Aa            Ee            Ii              Oo               Uu  C”u”p      p”e”n      l”ea”ve     “Au”gust    f”oo”d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Vowels soudns</dc:title>
  <dc:creator>Victor Miguitama</dc:creator>
  <cp:lastModifiedBy>Victor Miguitama</cp:lastModifiedBy>
  <cp:revision>26</cp:revision>
  <dcterms:created xsi:type="dcterms:W3CDTF">2016-08-26T12:37:46Z</dcterms:created>
  <dcterms:modified xsi:type="dcterms:W3CDTF">2017-09-27T12:18:02Z</dcterms:modified>
</cp:coreProperties>
</file>